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71" r:id="rId3"/>
    <p:sldId id="260" r:id="rId4"/>
    <p:sldId id="268" r:id="rId5"/>
    <p:sldId id="258" r:id="rId6"/>
    <p:sldId id="265" r:id="rId7"/>
    <p:sldId id="266" r:id="rId8"/>
    <p:sldId id="267" r:id="rId9"/>
    <p:sldId id="269" r:id="rId10"/>
    <p:sldId id="259" r:id="rId11"/>
    <p:sldId id="270" r:id="rId12"/>
    <p:sldId id="261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613"/>
    <a:srgbClr val="4489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7" autoAdjust="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12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036BD-36FA-4ED6-8C66-62DD2DC1C173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86BF3-ACDB-4DB3-AAE6-94549E13D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102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1DEFE-C2C1-48C0-95DE-BFD3D80E784E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892F4-DAAD-4EC3-B253-F30DA395B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05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892F4-DAAD-4EC3-B253-F30DA395B16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915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892F4-DAAD-4EC3-B253-F30DA395B1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86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988" y="6356349"/>
            <a:ext cx="2133600" cy="365125"/>
          </a:xfrm>
        </p:spPr>
        <p:txBody>
          <a:bodyPr/>
          <a:lstStyle/>
          <a:p>
            <a:fld id="{6500764D-15E0-FC4C-94CB-9212F392CD1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54C2-C693-774D-A530-D67D2260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4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764D-15E0-FC4C-94CB-9212F392CD1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54C2-C693-774D-A530-D67D2260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1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764D-15E0-FC4C-94CB-9212F392CD1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54C2-C693-774D-A530-D67D2260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764D-15E0-FC4C-94CB-9212F392CD1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54C2-C693-774D-A530-D67D2260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3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764D-15E0-FC4C-94CB-9212F392CD1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54C2-C693-774D-A530-D67D2260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764D-15E0-FC4C-94CB-9212F392CD1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54C2-C693-774D-A530-D67D2260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2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764D-15E0-FC4C-94CB-9212F392CD1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54C2-C693-774D-A530-D67D2260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6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764D-15E0-FC4C-94CB-9212F392CD1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54C2-C693-774D-A530-D67D2260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8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764D-15E0-FC4C-94CB-9212F392CD1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54C2-C693-774D-A530-D67D2260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3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764D-15E0-FC4C-94CB-9212F392CD1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54C2-C693-774D-A530-D67D2260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764D-15E0-FC4C-94CB-9212F392CD1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54C2-C693-774D-A530-D67D2260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3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0764D-15E0-FC4C-94CB-9212F392CD1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D54C2-C693-774D-A530-D67D226079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Image result for ACCESS F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7" y="5842393"/>
            <a:ext cx="879082" cy="87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56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fVAnr2PP-c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F0HxOhanAHg" TargetMode="External"/><Relationship Id="rId4" Type="http://schemas.openxmlformats.org/officeDocument/2006/relationships/hyperlink" Target="https://www.youtube.com/watch?v=eUz75_8gPs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MjozqJS44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44927" y="0"/>
            <a:ext cx="1099073" cy="6858000"/>
          </a:xfrm>
          <a:prstGeom prst="rect">
            <a:avLst/>
          </a:prstGeom>
          <a:gradFill flip="none" rotWithShape="1">
            <a:gsLst>
              <a:gs pos="0">
                <a:srgbClr val="4489C8">
                  <a:tint val="66000"/>
                  <a:satMod val="160000"/>
                </a:srgbClr>
              </a:gs>
              <a:gs pos="50000">
                <a:srgbClr val="4489C8">
                  <a:tint val="44500"/>
                  <a:satMod val="160000"/>
                </a:srgbClr>
              </a:gs>
              <a:gs pos="100000">
                <a:srgbClr val="4489C8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8163576" y="159026"/>
            <a:ext cx="861774" cy="652007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AB061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Introduction to Design</a:t>
            </a:r>
            <a:endParaRPr lang="en-GB" sz="4400" b="1" dirty="0">
              <a:solidFill>
                <a:srgbClr val="AB061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50836" y="159026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1036" y="1803234"/>
            <a:ext cx="6593304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Alec Laing</a:t>
            </a:r>
          </a:p>
          <a:p>
            <a:pPr algn="ctr"/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17</a:t>
            </a:r>
            <a:r>
              <a:rPr lang="en-US" sz="5400" baseline="30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October 2016</a:t>
            </a:r>
            <a:endParaRPr lang="en-US" sz="54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071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44927" y="0"/>
            <a:ext cx="1099073" cy="6858000"/>
          </a:xfrm>
          <a:prstGeom prst="rect">
            <a:avLst/>
          </a:prstGeom>
          <a:gradFill flip="none" rotWithShape="1">
            <a:gsLst>
              <a:gs pos="0">
                <a:srgbClr val="4489C8">
                  <a:tint val="66000"/>
                  <a:satMod val="160000"/>
                </a:srgbClr>
              </a:gs>
              <a:gs pos="50000">
                <a:srgbClr val="4489C8">
                  <a:tint val="44500"/>
                  <a:satMod val="160000"/>
                </a:srgbClr>
              </a:gs>
              <a:gs pos="100000">
                <a:srgbClr val="4489C8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8102020" y="159026"/>
            <a:ext cx="923330" cy="652007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AB061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Hyperlinks to Video</a:t>
            </a:r>
            <a:endParaRPr lang="en-GB" sz="4800" b="1" dirty="0">
              <a:solidFill>
                <a:srgbClr val="AB061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50836" y="159026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69598" y="4615759"/>
            <a:ext cx="30364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Testing</a:t>
            </a:r>
            <a:endParaRPr lang="en-GB" sz="6000" dirty="0"/>
          </a:p>
        </p:txBody>
      </p:sp>
      <p:sp>
        <p:nvSpPr>
          <p:cNvPr id="7" name="Rectangle 6"/>
          <p:cNvSpPr/>
          <p:nvPr/>
        </p:nvSpPr>
        <p:spPr>
          <a:xfrm>
            <a:off x="260173" y="126239"/>
            <a:ext cx="58352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Clay Modelling</a:t>
            </a:r>
            <a:endParaRPr lang="en-GB" sz="6000" dirty="0"/>
          </a:p>
        </p:txBody>
      </p:sp>
      <p:sp>
        <p:nvSpPr>
          <p:cNvPr id="8" name="Rectangle 7"/>
          <p:cNvSpPr/>
          <p:nvPr/>
        </p:nvSpPr>
        <p:spPr>
          <a:xfrm>
            <a:off x="1687115" y="2370999"/>
            <a:ext cx="60131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5"/>
              </a:rPr>
              <a:t>CAD Machining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5926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44927" y="0"/>
            <a:ext cx="1099073" cy="6858000"/>
          </a:xfrm>
          <a:prstGeom prst="rect">
            <a:avLst/>
          </a:prstGeom>
          <a:gradFill flip="none" rotWithShape="1">
            <a:gsLst>
              <a:gs pos="0">
                <a:srgbClr val="4489C8">
                  <a:tint val="66000"/>
                  <a:satMod val="160000"/>
                </a:srgbClr>
              </a:gs>
              <a:gs pos="50000">
                <a:srgbClr val="4489C8">
                  <a:tint val="44500"/>
                  <a:satMod val="160000"/>
                </a:srgbClr>
              </a:gs>
              <a:gs pos="100000">
                <a:srgbClr val="4489C8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8163576" y="159026"/>
            <a:ext cx="861774" cy="652007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AB061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Introduction to Design</a:t>
            </a:r>
            <a:endParaRPr lang="en-GB" sz="4400" b="1" dirty="0">
              <a:solidFill>
                <a:srgbClr val="AB061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50836" y="159026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6273" y="2569946"/>
            <a:ext cx="6747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AB06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Presentations</a:t>
            </a:r>
            <a:endParaRPr lang="en-GB" sz="6000" dirty="0">
              <a:solidFill>
                <a:srgbClr val="AB061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7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Image result for ACCESS F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0" y="159026"/>
            <a:ext cx="8999272" cy="6603281"/>
          </a:xfrm>
          <a:prstGeom prst="rect">
            <a:avLst/>
          </a:prstGeom>
          <a:noFill/>
          <a:ln w="38100">
            <a:solidFill>
              <a:srgbClr val="4489C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2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44927" y="0"/>
            <a:ext cx="1099073" cy="6858000"/>
          </a:xfrm>
          <a:prstGeom prst="rect">
            <a:avLst/>
          </a:prstGeom>
          <a:gradFill flip="none" rotWithShape="1">
            <a:gsLst>
              <a:gs pos="0">
                <a:srgbClr val="4489C8">
                  <a:tint val="66000"/>
                  <a:satMod val="160000"/>
                </a:srgbClr>
              </a:gs>
              <a:gs pos="50000">
                <a:srgbClr val="4489C8">
                  <a:tint val="44500"/>
                  <a:satMod val="160000"/>
                </a:srgbClr>
              </a:gs>
              <a:gs pos="100000">
                <a:srgbClr val="4489C8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8163576" y="159026"/>
            <a:ext cx="861774" cy="652007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AB061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Introduction to Design</a:t>
            </a:r>
            <a:endParaRPr lang="en-GB" sz="4400" b="1" dirty="0">
              <a:solidFill>
                <a:srgbClr val="AB061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50836" y="159026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9026"/>
            <a:ext cx="7684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AB06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Objectives of the Workshop…</a:t>
            </a:r>
            <a:endParaRPr lang="en-GB" sz="4400" dirty="0">
              <a:solidFill>
                <a:srgbClr val="AB061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460" y="928467"/>
            <a:ext cx="699435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In </a:t>
            </a:r>
            <a:r>
              <a:rPr lang="en-GB" sz="3200" b="1" i="1" dirty="0" smtClean="0"/>
              <a:t>2 hours </a:t>
            </a:r>
            <a:r>
              <a:rPr lang="en-GB" sz="3200" dirty="0" smtClean="0"/>
              <a:t>- to…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0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 smtClean="0"/>
              <a:t>Give you an ideas of the Design Process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 smtClean="0"/>
              <a:t>To introduce you to the idea of Rapid Prototyping – or getting your ideas down quickly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 smtClean="0"/>
              <a:t> To introduce you to ACCESS-FM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 smtClean="0"/>
              <a:t>To get you to use ACCESS-FM for a small project today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 smtClean="0"/>
              <a:t>To show you some ways we </a:t>
            </a:r>
            <a:r>
              <a:rPr lang="en-GB" sz="2800" i="1" dirty="0" smtClean="0"/>
              <a:t>Model</a:t>
            </a:r>
            <a:r>
              <a:rPr lang="en-GB" sz="2800" dirty="0" smtClean="0"/>
              <a:t>, </a:t>
            </a:r>
            <a:r>
              <a:rPr lang="en-GB" sz="2800" i="1" dirty="0" smtClean="0"/>
              <a:t>Manufacture</a:t>
            </a:r>
            <a:r>
              <a:rPr lang="en-GB" sz="2800" dirty="0" smtClean="0"/>
              <a:t> and </a:t>
            </a:r>
            <a:r>
              <a:rPr lang="en-GB" sz="2800" i="1" dirty="0" smtClean="0"/>
              <a:t>Test</a:t>
            </a:r>
            <a:r>
              <a:rPr lang="en-GB" sz="2800" dirty="0" smtClean="0"/>
              <a:t> products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 smtClean="0"/>
              <a:t>If we have time you can present some of your work back to the group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28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534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44927" y="0"/>
            <a:ext cx="1099073" cy="6858000"/>
          </a:xfrm>
          <a:prstGeom prst="rect">
            <a:avLst/>
          </a:prstGeom>
          <a:gradFill flip="none" rotWithShape="1">
            <a:gsLst>
              <a:gs pos="0">
                <a:srgbClr val="4489C8">
                  <a:tint val="66000"/>
                  <a:satMod val="160000"/>
                </a:srgbClr>
              </a:gs>
              <a:gs pos="50000">
                <a:srgbClr val="4489C8">
                  <a:tint val="44500"/>
                  <a:satMod val="160000"/>
                </a:srgbClr>
              </a:gs>
              <a:gs pos="100000">
                <a:srgbClr val="4489C8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8146999" y="159026"/>
            <a:ext cx="923330" cy="652007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AB061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Design Process</a:t>
            </a:r>
            <a:endParaRPr lang="en-GB" sz="4800" b="1" dirty="0">
              <a:solidFill>
                <a:srgbClr val="AB061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58197" y="775714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Image result for design proces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19" y="-526037"/>
            <a:ext cx="3284604" cy="218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design process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3"/>
          <a:stretch/>
        </p:blipFill>
        <p:spPr bwMode="auto">
          <a:xfrm>
            <a:off x="1600200" y="1225614"/>
            <a:ext cx="5422900" cy="545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6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44927" y="0"/>
            <a:ext cx="1099073" cy="6858000"/>
          </a:xfrm>
          <a:prstGeom prst="rect">
            <a:avLst/>
          </a:prstGeom>
          <a:gradFill flip="none" rotWithShape="1">
            <a:gsLst>
              <a:gs pos="0">
                <a:srgbClr val="4489C8">
                  <a:tint val="66000"/>
                  <a:satMod val="160000"/>
                </a:srgbClr>
              </a:gs>
              <a:gs pos="50000">
                <a:srgbClr val="4489C8">
                  <a:tint val="44500"/>
                  <a:satMod val="160000"/>
                </a:srgbClr>
              </a:gs>
              <a:gs pos="100000">
                <a:srgbClr val="4489C8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8163576" y="168965"/>
            <a:ext cx="861774" cy="652007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AB061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Introduction to Design</a:t>
            </a:r>
            <a:endParaRPr lang="en-GB" sz="4400" b="1" dirty="0">
              <a:solidFill>
                <a:srgbClr val="AB061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50836" y="159026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448" y="2546091"/>
            <a:ext cx="75304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Rapid Prototyping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0460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44927" y="0"/>
            <a:ext cx="1099073" cy="6858000"/>
          </a:xfrm>
          <a:prstGeom prst="rect">
            <a:avLst/>
          </a:prstGeom>
          <a:gradFill flip="none" rotWithShape="1">
            <a:gsLst>
              <a:gs pos="0">
                <a:srgbClr val="4489C8">
                  <a:tint val="66000"/>
                  <a:satMod val="160000"/>
                </a:srgbClr>
              </a:gs>
              <a:gs pos="50000">
                <a:srgbClr val="4489C8">
                  <a:tint val="44500"/>
                  <a:satMod val="160000"/>
                </a:srgbClr>
              </a:gs>
              <a:gs pos="100000">
                <a:srgbClr val="4489C8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979025" y="168965"/>
            <a:ext cx="1200329" cy="652007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AB061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Access FM</a:t>
            </a:r>
            <a:endParaRPr lang="en-GB" sz="6600" b="1" dirty="0">
              <a:solidFill>
                <a:srgbClr val="AB061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50836" y="159026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Image result for ACCESS F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0" y="159026"/>
            <a:ext cx="7734826" cy="5471753"/>
          </a:xfrm>
          <a:prstGeom prst="rect">
            <a:avLst/>
          </a:prstGeom>
          <a:noFill/>
          <a:ln w="38100">
            <a:solidFill>
              <a:srgbClr val="4489C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0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44927" y="0"/>
            <a:ext cx="1099073" cy="6858000"/>
          </a:xfrm>
          <a:prstGeom prst="rect">
            <a:avLst/>
          </a:prstGeom>
          <a:gradFill flip="none" rotWithShape="1">
            <a:gsLst>
              <a:gs pos="0">
                <a:srgbClr val="4489C8">
                  <a:tint val="66000"/>
                  <a:satMod val="160000"/>
                </a:srgbClr>
              </a:gs>
              <a:gs pos="50000">
                <a:srgbClr val="4489C8">
                  <a:tint val="44500"/>
                  <a:satMod val="160000"/>
                </a:srgbClr>
              </a:gs>
              <a:gs pos="100000">
                <a:srgbClr val="4489C8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8051405" y="159026"/>
            <a:ext cx="1107996" cy="652007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AB061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Problem</a:t>
            </a:r>
          </a:p>
        </p:txBody>
      </p:sp>
      <p:sp>
        <p:nvSpPr>
          <p:cNvPr id="2" name="Rectangle 1"/>
          <p:cNvSpPr/>
          <p:nvPr/>
        </p:nvSpPr>
        <p:spPr>
          <a:xfrm>
            <a:off x="5558197" y="775714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2" t="14484" r="20128" b="6250"/>
          <a:stretch/>
        </p:blipFill>
        <p:spPr bwMode="auto">
          <a:xfrm>
            <a:off x="0" y="0"/>
            <a:ext cx="80449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70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44927" y="0"/>
            <a:ext cx="1099073" cy="6858000"/>
          </a:xfrm>
          <a:prstGeom prst="rect">
            <a:avLst/>
          </a:prstGeom>
          <a:gradFill flip="none" rotWithShape="1">
            <a:gsLst>
              <a:gs pos="0">
                <a:srgbClr val="4489C8">
                  <a:tint val="66000"/>
                  <a:satMod val="160000"/>
                </a:srgbClr>
              </a:gs>
              <a:gs pos="50000">
                <a:srgbClr val="4489C8">
                  <a:tint val="44500"/>
                  <a:satMod val="160000"/>
                </a:srgbClr>
              </a:gs>
              <a:gs pos="100000">
                <a:srgbClr val="4489C8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8032857" y="87723"/>
            <a:ext cx="1107996" cy="652007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AB061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Problem</a:t>
            </a:r>
            <a:endParaRPr lang="en-GB" sz="6000" b="1" dirty="0">
              <a:solidFill>
                <a:srgbClr val="AB061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58197" y="775714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6" r="41658" b="49405"/>
          <a:stretch/>
        </p:blipFill>
        <p:spPr bwMode="auto">
          <a:xfrm>
            <a:off x="0" y="-1"/>
            <a:ext cx="7667703" cy="307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13455" y="3163092"/>
            <a:ext cx="6012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http://www.babycentre.co.uk/a40/bathing-your-baby-safely</a:t>
            </a:r>
            <a:endParaRPr lang="en-GB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" t="13352" r="39245" b="41005"/>
          <a:stretch/>
        </p:blipFill>
        <p:spPr bwMode="auto">
          <a:xfrm>
            <a:off x="924024" y="3623601"/>
            <a:ext cx="6811055" cy="309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400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44927" y="0"/>
            <a:ext cx="1099073" cy="6858000"/>
          </a:xfrm>
          <a:prstGeom prst="rect">
            <a:avLst/>
          </a:prstGeom>
          <a:gradFill flip="none" rotWithShape="1">
            <a:gsLst>
              <a:gs pos="0">
                <a:srgbClr val="4489C8">
                  <a:tint val="66000"/>
                  <a:satMod val="160000"/>
                </a:srgbClr>
              </a:gs>
              <a:gs pos="50000">
                <a:srgbClr val="4489C8">
                  <a:tint val="44500"/>
                  <a:satMod val="160000"/>
                </a:srgbClr>
              </a:gs>
              <a:gs pos="100000">
                <a:srgbClr val="4489C8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8128337" y="168965"/>
            <a:ext cx="1015663" cy="652007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AB061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Internal Circuitry</a:t>
            </a:r>
            <a:endParaRPr lang="en-GB" sz="5400" b="1" dirty="0">
              <a:solidFill>
                <a:srgbClr val="AB061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58197" y="775714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0" t="12897" r="10758" b="20040"/>
          <a:stretch/>
        </p:blipFill>
        <p:spPr bwMode="auto">
          <a:xfrm>
            <a:off x="259881" y="250258"/>
            <a:ext cx="7725721" cy="603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869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44927" y="0"/>
            <a:ext cx="1099073" cy="6858000"/>
          </a:xfrm>
          <a:prstGeom prst="rect">
            <a:avLst/>
          </a:prstGeom>
          <a:gradFill flip="none" rotWithShape="1">
            <a:gsLst>
              <a:gs pos="0">
                <a:srgbClr val="4489C8">
                  <a:tint val="66000"/>
                  <a:satMod val="160000"/>
                </a:srgbClr>
              </a:gs>
              <a:gs pos="50000">
                <a:srgbClr val="4489C8">
                  <a:tint val="44500"/>
                  <a:satMod val="160000"/>
                </a:srgbClr>
              </a:gs>
              <a:gs pos="100000">
                <a:srgbClr val="4489C8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8225131" y="159026"/>
            <a:ext cx="800219" cy="652007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AB061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Existing Similar Products</a:t>
            </a:r>
            <a:endParaRPr lang="en-GB" sz="4000" b="1" dirty="0">
              <a:solidFill>
                <a:srgbClr val="AB061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SASSY Baby BATH tub bathtub water TEMPERATURE sensor Sensing toy FRO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74" y="79154"/>
            <a:ext cx="1933143" cy="229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bath sensors for babie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15" y="159026"/>
            <a:ext cx="1849339" cy="184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bath sensors for babie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301367"/>
            <a:ext cx="2397443" cy="239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bath sensors for bab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59" y="4907963"/>
            <a:ext cx="2619375" cy="1743076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Water Temperature Alar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235" y="4669045"/>
            <a:ext cx="1946780" cy="202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images-na.ssl-images-amazon.com/images/I/41Jd4d8r1QL._SX342_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81"/>
          <a:stretch/>
        </p:blipFill>
        <p:spPr bwMode="auto">
          <a:xfrm>
            <a:off x="6112772" y="285951"/>
            <a:ext cx="1685061" cy="3102142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ae01.alicdn.com/kf/HTB19cN0KXXXXXapXVXXq6xXFXXXm/Yellow-Duck-Waterproof-Infant-font-b-Electronic-b-font-Thermometer-Baby-font-b-Bath-b-fon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89" y="3940623"/>
            <a:ext cx="2047053" cy="1742173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Image result for iswimband wearable drowning detection devic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4" b="33586"/>
          <a:stretch/>
        </p:blipFill>
        <p:spPr bwMode="auto">
          <a:xfrm>
            <a:off x="5832635" y="3664987"/>
            <a:ext cx="1720831" cy="966081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Image result for drowning safety sensors for babies in the bath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7"/>
          <a:stretch/>
        </p:blipFill>
        <p:spPr bwMode="auto">
          <a:xfrm>
            <a:off x="3291840" y="2554494"/>
            <a:ext cx="2211634" cy="1976103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www.safety.com/wp-content/uploads/2014/07/Munchkin.pn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664" y="104429"/>
            <a:ext cx="1513938" cy="148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43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127</Words>
  <Application>Microsoft Office PowerPoint</Application>
  <PresentationFormat>On-screen Show (4:3)</PresentationFormat>
  <Paragraphs>31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Alec Laing</cp:lastModifiedBy>
  <cp:revision>41</cp:revision>
  <cp:lastPrinted>2016-06-06T12:10:06Z</cp:lastPrinted>
  <dcterms:created xsi:type="dcterms:W3CDTF">2015-03-03T09:41:59Z</dcterms:created>
  <dcterms:modified xsi:type="dcterms:W3CDTF">2016-10-17T13:18:12Z</dcterms:modified>
</cp:coreProperties>
</file>